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017C-555A-4A7B-B2C8-9B4C1687CC94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15CC-3ED6-43C3-8785-77B175748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13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15CC-3ED6-43C3-8785-77B1757480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A1309A5-2DB6-42C3-927C-72FE7FC2CE1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36DFCE7-49E1-4BAE-9A02-AD5CF54AA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Completeness of Quantum Mechanics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Truong Pham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25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P=</a:t>
            </a:r>
            <a:r>
              <a:rPr lang="en-US" dirty="0" err="1" smtClean="0"/>
              <a:t>mΨ</a:t>
            </a:r>
            <a:r>
              <a:rPr lang="en-US" dirty="0" smtClean="0"/>
              <a:t>(live)*</a:t>
            </a:r>
            <a:r>
              <a:rPr lang="el-GR" dirty="0" smtClean="0"/>
              <a:t> Φ</a:t>
            </a:r>
            <a:r>
              <a:rPr lang="en-US" dirty="0" smtClean="0"/>
              <a:t>(atom)+</a:t>
            </a:r>
            <a:r>
              <a:rPr lang="en-US" dirty="0" err="1" smtClean="0"/>
              <a:t>nΨ</a:t>
            </a:r>
            <a:r>
              <a:rPr lang="en-US" dirty="0" smtClean="0"/>
              <a:t>(dead)</a:t>
            </a:r>
            <a:r>
              <a:rPr lang="el-GR" dirty="0" smtClean="0"/>
              <a:t> Φ</a:t>
            </a:r>
            <a:r>
              <a:rPr lang="en-US" dirty="0" smtClean="0"/>
              <a:t>(decay)</a:t>
            </a:r>
          </a:p>
          <a:p>
            <a:r>
              <a:rPr lang="en-US" dirty="0" smtClean="0"/>
              <a:t>Born: probabilities for the kitty to be alive and dead are m^2 and n^2, respectively. </a:t>
            </a:r>
          </a:p>
          <a:p>
            <a:r>
              <a:rPr lang="en-US" dirty="0" smtClean="0"/>
              <a:t>Heisenberg: the kitty is in a superposition of dead and alive states before one opens the box</a:t>
            </a:r>
          </a:p>
          <a:p>
            <a:r>
              <a:rPr lang="en-US" dirty="0" smtClean="0"/>
              <a:t>Einstein: “Both points of view are logically unobjectionable; but I cannot believe that either of these viewpoints will finally be established.” </a:t>
            </a:r>
          </a:p>
          <a:p>
            <a:pPr marL="0" indent="0">
              <a:buNone/>
            </a:pPr>
            <a:r>
              <a:rPr lang="en-US" dirty="0" smtClean="0"/>
              <a:t>(Cushing, 312)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 analysis: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Born is right -&gt; incompleteness of QM. </a:t>
            </a:r>
          </a:p>
          <a:p>
            <a:r>
              <a:rPr lang="en-US" dirty="0" smtClean="0"/>
              <a:t>2. Heisenberg is right -&gt; the cat’s actual physical state before observation is actually a superposition of death and life -&gt; the mere act of observing either kills or let the cat live on</a:t>
            </a:r>
          </a:p>
          <a:p>
            <a:r>
              <a:rPr lang="en-US" dirty="0" smtClean="0"/>
              <a:t>2 does not sound right (Or does it?). </a:t>
            </a:r>
          </a:p>
          <a:p>
            <a:r>
              <a:rPr lang="en-US" dirty="0" smtClean="0"/>
              <a:t> Therefore 1: QM is an incomplete theory.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Einstein’s argument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1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Entanglement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126" y="1447800"/>
            <a:ext cx="393114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096000" y="1809565"/>
            <a:ext cx="2209800" cy="1143000"/>
          </a:xfrm>
          <a:prstGeom prst="wedgeEllipseCallout">
            <a:avLst>
              <a:gd name="adj1" fmla="val -62614"/>
              <a:gd name="adj2" fmla="val 65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SPOOKY!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3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EPR paper was coauthored by Einstein, </a:t>
            </a:r>
            <a:r>
              <a:rPr lang="en-US" dirty="0" err="1" smtClean="0"/>
              <a:t>Podolsky</a:t>
            </a:r>
            <a:r>
              <a:rPr lang="en-US" dirty="0" smtClean="0"/>
              <a:t> and Rosen. </a:t>
            </a:r>
          </a:p>
          <a:p>
            <a:r>
              <a:rPr lang="en-US" dirty="0" smtClean="0"/>
              <a:t>Modified by David </a:t>
            </a:r>
            <a:r>
              <a:rPr lang="en-US" dirty="0" err="1" smtClean="0"/>
              <a:t>Bohm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Basis for hidden variables theory: </a:t>
            </a:r>
          </a:p>
          <a:p>
            <a:pPr marL="0" indent="0">
              <a:buNone/>
            </a:pPr>
            <a:r>
              <a:rPr lang="en-US" dirty="0" smtClean="0"/>
              <a:t>Distant events cannot have instantaneous effect on local ones.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 paradox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97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schematic diagram 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3136407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419600" y="2514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419600" y="3962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6"/>
          </p:cNvCxnSpPr>
          <p:nvPr/>
        </p:nvCxnSpPr>
        <p:spPr>
          <a:xfrm>
            <a:off x="1295400" y="3326907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09800" y="5181600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P=</a:t>
            </a:r>
            <a:r>
              <a:rPr lang="en-US" dirty="0" err="1" smtClean="0"/>
              <a:t>mΨ</a:t>
            </a:r>
            <a:r>
              <a:rPr lang="en-US" dirty="0" smtClean="0"/>
              <a:t>(+)*</a:t>
            </a:r>
            <a:r>
              <a:rPr lang="el-GR" dirty="0" smtClean="0"/>
              <a:t> Φ</a:t>
            </a:r>
            <a:r>
              <a:rPr lang="en-US" dirty="0" smtClean="0"/>
              <a:t>(+)+</a:t>
            </a:r>
            <a:r>
              <a:rPr lang="en-US" dirty="0" err="1" smtClean="0"/>
              <a:t>nΨ</a:t>
            </a:r>
            <a:r>
              <a:rPr lang="en-US" dirty="0" smtClean="0"/>
              <a:t>(-)</a:t>
            </a:r>
            <a:r>
              <a:rPr lang="el-GR" dirty="0" smtClean="0"/>
              <a:t> Φ</a:t>
            </a:r>
            <a:r>
              <a:rPr lang="en-US" dirty="0" smtClean="0"/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particle 1’s spin is observed to be up, particle 2 has to have a downspin.</a:t>
            </a:r>
          </a:p>
          <a:p>
            <a:r>
              <a:rPr lang="en-US" dirty="0" smtClean="0"/>
              <a:t>Vice versa</a:t>
            </a:r>
          </a:p>
          <a:p>
            <a:r>
              <a:rPr lang="en-US" dirty="0" smtClean="0"/>
              <a:t>Merely observing 1 particle changes the state of the other. </a:t>
            </a:r>
          </a:p>
          <a:p>
            <a:r>
              <a:rPr lang="en-US" dirty="0" smtClean="0"/>
              <a:t>Two particles can be infinitely far away from each other</a:t>
            </a:r>
          </a:p>
          <a:p>
            <a:r>
              <a:rPr lang="en-US" dirty="0" smtClean="0"/>
              <a:t>-&gt; Information travels faster than light?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7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inequalities to prove that in some cases, local hidden variables theory cannot be satisfied</a:t>
            </a:r>
          </a:p>
          <a:p>
            <a:r>
              <a:rPr lang="en-US" dirty="0" smtClean="0"/>
              <a:t>Verified by experiment that entanglement does indeed happen</a:t>
            </a:r>
          </a:p>
          <a:p>
            <a:r>
              <a:rPr lang="en-US" dirty="0" smtClean="0"/>
              <a:t>But does information actually travels faster than light in violation of general relativity?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Bell’s theorem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9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If we consider 2 particles as a system</a:t>
            </a:r>
          </a:p>
          <a:p>
            <a:r>
              <a:rPr lang="en-US" dirty="0" smtClean="0"/>
              <a:t>The overall wave function for the system collapses when we make an observation</a:t>
            </a:r>
          </a:p>
          <a:p>
            <a:r>
              <a:rPr lang="en-US" dirty="0" smtClean="0"/>
              <a:t>Just like the Schrodinger’s cat</a:t>
            </a:r>
          </a:p>
          <a:p>
            <a:r>
              <a:rPr lang="en-US" dirty="0" smtClean="0"/>
              <a:t>No information transmission takes place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Niels</a:t>
            </a:r>
            <a:r>
              <a:rPr lang="en-US" dirty="0" smtClean="0"/>
              <a:t> Bohn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13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ah, </a:t>
            </a:r>
          </a:p>
          <a:p>
            <a:r>
              <a:rPr lang="en-US" dirty="0" smtClean="0"/>
              <a:t>Non-local hidden-variables theory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Bohm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2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3833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Speed of information</a:t>
            </a:r>
          </a:p>
          <a:p>
            <a:pPr marL="0" indent="0">
              <a:buNone/>
            </a:pPr>
            <a:r>
              <a:rPr lang="en-US" dirty="0" smtClean="0"/>
              <a:t>transmission was measured to be at </a:t>
            </a:r>
          </a:p>
          <a:p>
            <a:pPr marL="0" indent="0">
              <a:buNone/>
            </a:pPr>
            <a:r>
              <a:rPr lang="en-US" dirty="0" smtClean="0"/>
              <a:t>least 10,000 times </a:t>
            </a:r>
          </a:p>
          <a:p>
            <a:pPr marL="0" indent="0">
              <a:buNone/>
            </a:pPr>
            <a:r>
              <a:rPr lang="en-US" dirty="0" smtClean="0"/>
              <a:t>greater than the speed </a:t>
            </a:r>
          </a:p>
          <a:p>
            <a:pPr marL="0" indent="0">
              <a:buNone/>
            </a:pPr>
            <a:r>
              <a:rPr lang="en-US" dirty="0" smtClean="0"/>
              <a:t>of light!</a:t>
            </a:r>
          </a:p>
          <a:p>
            <a:r>
              <a:rPr lang="en-US" dirty="0" smtClean="0"/>
              <a:t>Quantum computing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Developments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46068"/>
            <a:ext cx="4343400" cy="452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Max Born: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- The Square of the Schrodinger wave function is  the probability density of finding a particle.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))=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dx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dx=1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3333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Copenhagen Interpretation(s)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7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interpretation is realist? Or is Quantum Mechanics essentially instrumentalist?</a:t>
            </a:r>
          </a:p>
          <a:p>
            <a:r>
              <a:rPr lang="en-US" dirty="0" smtClean="0"/>
              <a:t>Einstein and Bohn’s conversation:</a:t>
            </a:r>
          </a:p>
          <a:p>
            <a:pPr marL="0" indent="0">
              <a:buNone/>
            </a:pPr>
            <a:r>
              <a:rPr lang="en-US" dirty="0" smtClean="0"/>
              <a:t>E: Do you realistically believe that the Moon does not exist if nobody is looking at it?</a:t>
            </a:r>
          </a:p>
          <a:p>
            <a:pPr marL="0" indent="0">
              <a:buNone/>
            </a:pPr>
            <a:r>
              <a:rPr lang="en-US" dirty="0" smtClean="0"/>
              <a:t>B: You cannot disprove that…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57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4600" y="1478494"/>
            <a:ext cx="4067551" cy="329141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3124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38600" y="25908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3429000" y="2971800"/>
            <a:ext cx="381000" cy="4191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Copenhagen Interpretation(s)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60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Heisenberg’s interpretation: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dirty="0" smtClean="0"/>
                  <a:t> describes the state of the system, and as a result: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 smtClean="0"/>
                  <a:t> Intrinsic uncertainty for each microsystem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Copenhagen Interpretation(s)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Ψ: state of a particle</a:t>
            </a:r>
          </a:p>
          <a:p>
            <a:r>
              <a:rPr lang="el-GR" dirty="0" smtClean="0"/>
              <a:t>Φ</a:t>
            </a:r>
            <a:r>
              <a:rPr lang="en-US" dirty="0" smtClean="0"/>
              <a:t>: state of  a measuring device</a:t>
            </a:r>
          </a:p>
          <a:p>
            <a:r>
              <a:rPr lang="en-US" dirty="0" smtClean="0"/>
              <a:t>Ψ(+) : state of a particle that has an </a:t>
            </a:r>
            <a:r>
              <a:rPr lang="en-US" dirty="0" err="1" smtClean="0"/>
              <a:t>upspin</a:t>
            </a:r>
            <a:endParaRPr lang="en-US" dirty="0" smtClean="0"/>
          </a:p>
          <a:p>
            <a:r>
              <a:rPr lang="en-US" dirty="0" smtClean="0"/>
              <a:t>Ψ(-): state of a particle that has a downspin </a:t>
            </a:r>
          </a:p>
          <a:p>
            <a:r>
              <a:rPr lang="el-GR" dirty="0" smtClean="0"/>
              <a:t>Φ</a:t>
            </a:r>
            <a:r>
              <a:rPr lang="en-US" dirty="0" smtClean="0"/>
              <a:t>(+): state of a measuring device corresponding to an </a:t>
            </a:r>
            <a:r>
              <a:rPr lang="en-US" dirty="0" err="1" smtClean="0"/>
              <a:t>upspin</a:t>
            </a:r>
            <a:endParaRPr lang="en-US" dirty="0" smtClean="0"/>
          </a:p>
          <a:p>
            <a:r>
              <a:rPr lang="el-GR" dirty="0" smtClean="0"/>
              <a:t>Φ</a:t>
            </a:r>
            <a:r>
              <a:rPr lang="en-US" dirty="0" smtClean="0"/>
              <a:t>(-): state of a measuring device corresponding to a downspin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Superposition and Measurement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86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t= 0: </a:t>
            </a:r>
          </a:p>
          <a:p>
            <a:r>
              <a:rPr lang="en-US" dirty="0" err="1" smtClean="0"/>
              <a:t>Ψo</a:t>
            </a:r>
            <a:r>
              <a:rPr lang="en-US" dirty="0" smtClean="0"/>
              <a:t>=</a:t>
            </a:r>
            <a:r>
              <a:rPr lang="en-US" dirty="0" err="1" smtClean="0"/>
              <a:t>mΨ</a:t>
            </a:r>
            <a:r>
              <a:rPr lang="en-US" dirty="0" smtClean="0"/>
              <a:t>(+)+</a:t>
            </a:r>
            <a:r>
              <a:rPr lang="en-US" dirty="0" err="1" smtClean="0"/>
              <a:t>nΨ</a:t>
            </a:r>
            <a:r>
              <a:rPr lang="en-US" dirty="0" smtClean="0"/>
              <a:t>(-), m^2+n^2=1</a:t>
            </a:r>
          </a:p>
          <a:p>
            <a:r>
              <a:rPr lang="en-US" dirty="0" smtClean="0"/>
              <a:t>P=</a:t>
            </a:r>
            <a:r>
              <a:rPr lang="en-US" dirty="0" err="1" smtClean="0"/>
              <a:t>Ψo</a:t>
            </a:r>
            <a:r>
              <a:rPr lang="en-US" dirty="0" smtClean="0"/>
              <a:t>*</a:t>
            </a:r>
            <a:r>
              <a:rPr lang="el-GR" dirty="0" smtClean="0"/>
              <a:t> Φ</a:t>
            </a:r>
            <a:r>
              <a:rPr lang="en-US" dirty="0" smtClean="0"/>
              <a:t>o=(</a:t>
            </a:r>
            <a:r>
              <a:rPr lang="en-US" dirty="0" err="1" smtClean="0"/>
              <a:t>mΨ</a:t>
            </a:r>
            <a:r>
              <a:rPr lang="en-US" dirty="0" smtClean="0"/>
              <a:t>(+)+</a:t>
            </a:r>
            <a:r>
              <a:rPr lang="en-US" dirty="0" err="1" smtClean="0"/>
              <a:t>nΨ</a:t>
            </a:r>
            <a:r>
              <a:rPr lang="en-US" dirty="0" smtClean="0"/>
              <a:t>(-))*</a:t>
            </a:r>
            <a:r>
              <a:rPr lang="el-GR" dirty="0" smtClean="0"/>
              <a:t> Φ</a:t>
            </a:r>
            <a:r>
              <a:rPr lang="en-US" dirty="0" smtClean="0"/>
              <a:t>o</a:t>
            </a:r>
          </a:p>
          <a:p>
            <a:r>
              <a:rPr lang="en-US" dirty="0" smtClean="0"/>
              <a:t>As t -&gt; ∞:</a:t>
            </a:r>
          </a:p>
          <a:p>
            <a:r>
              <a:rPr lang="en-US" dirty="0" smtClean="0"/>
              <a:t>P=</a:t>
            </a:r>
            <a:r>
              <a:rPr lang="en-US" dirty="0" err="1" smtClean="0"/>
              <a:t>mΨ</a:t>
            </a:r>
            <a:r>
              <a:rPr lang="en-US" dirty="0" smtClean="0"/>
              <a:t>(+)*</a:t>
            </a:r>
            <a:r>
              <a:rPr lang="el-GR" dirty="0" smtClean="0"/>
              <a:t> Φ</a:t>
            </a:r>
            <a:r>
              <a:rPr lang="en-US" dirty="0" smtClean="0"/>
              <a:t>(+)+</a:t>
            </a:r>
            <a:r>
              <a:rPr lang="en-US" dirty="0" err="1" smtClean="0"/>
              <a:t>nΨ</a:t>
            </a:r>
            <a:r>
              <a:rPr lang="en-US" dirty="0" smtClean="0"/>
              <a:t>(-)</a:t>
            </a:r>
            <a:r>
              <a:rPr lang="el-GR" dirty="0" smtClean="0"/>
              <a:t> Φ</a:t>
            </a:r>
            <a:r>
              <a:rPr lang="en-US" dirty="0" smtClean="0"/>
              <a:t>(-)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Born: the possibility of getting </a:t>
            </a:r>
            <a:r>
              <a:rPr lang="en-US" dirty="0" err="1" smtClean="0"/>
              <a:t>upspin</a:t>
            </a:r>
            <a:r>
              <a:rPr lang="en-US" dirty="0" smtClean="0"/>
              <a:t> and downspin is m^2 and n^2, respectively</a:t>
            </a:r>
          </a:p>
          <a:p>
            <a:r>
              <a:rPr lang="en-US" dirty="0" smtClean="0"/>
              <a:t>Heisenberg: the state of the total system is a superposition between the </a:t>
            </a:r>
            <a:r>
              <a:rPr lang="en-US" dirty="0" err="1" smtClean="0"/>
              <a:t>upspin</a:t>
            </a:r>
            <a:r>
              <a:rPr lang="en-US" dirty="0" smtClean="0"/>
              <a:t> and the downspin states.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Once observation is made, the system is collapsed to one state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possible interpretations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6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Schrodinger’s kitty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3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578319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13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285</TotalTime>
  <Words>655</Words>
  <Application>Microsoft Macintosh PowerPoint</Application>
  <PresentationFormat>On-screen Show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The Completeness of Quantum Mechanics  </vt:lpstr>
      <vt:lpstr>Copenhagen Interpretation(s)</vt:lpstr>
      <vt:lpstr>Copenhagen Interpretation(s)</vt:lpstr>
      <vt:lpstr>Copenhagen Interpretation(s)</vt:lpstr>
      <vt:lpstr>Superposition and Measurement </vt:lpstr>
      <vt:lpstr>Slide 6</vt:lpstr>
      <vt:lpstr>Two possible interpretations </vt:lpstr>
      <vt:lpstr>Schrodinger’s kitty </vt:lpstr>
      <vt:lpstr>Slide 9</vt:lpstr>
      <vt:lpstr>Superposition analysis:</vt:lpstr>
      <vt:lpstr>Einstein’s argument </vt:lpstr>
      <vt:lpstr>Quantum Entanglement</vt:lpstr>
      <vt:lpstr>EPR paradox</vt:lpstr>
      <vt:lpstr>Simplified schematic diagram </vt:lpstr>
      <vt:lpstr>Slide 15</vt:lpstr>
      <vt:lpstr>Bell’s theorem </vt:lpstr>
      <vt:lpstr>Niels Bohn</vt:lpstr>
      <vt:lpstr>David Bohm </vt:lpstr>
      <vt:lpstr>New Developments </vt:lpstr>
      <vt:lpstr>Discussion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Completeness of Quantum Mechanics</dc:title>
  <dc:creator>ppham</dc:creator>
  <cp:lastModifiedBy>Phuoc Truong Pham</cp:lastModifiedBy>
  <cp:revision>19</cp:revision>
  <dcterms:created xsi:type="dcterms:W3CDTF">2013-04-17T03:52:53Z</dcterms:created>
  <dcterms:modified xsi:type="dcterms:W3CDTF">2013-04-17T04:02:10Z</dcterms:modified>
</cp:coreProperties>
</file>